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3"/>
  </p:notesMasterIdLst>
  <p:sldIdLst>
    <p:sldId id="256" r:id="rId2"/>
    <p:sldId id="258" r:id="rId3"/>
    <p:sldId id="790" r:id="rId4"/>
    <p:sldId id="257" r:id="rId5"/>
    <p:sldId id="805" r:id="rId6"/>
    <p:sldId id="791" r:id="rId7"/>
    <p:sldId id="809" r:id="rId8"/>
    <p:sldId id="806" r:id="rId9"/>
    <p:sldId id="793" r:id="rId10"/>
    <p:sldId id="259" r:id="rId11"/>
    <p:sldId id="787" r:id="rId12"/>
    <p:sldId id="789" r:id="rId13"/>
    <p:sldId id="792" r:id="rId14"/>
    <p:sldId id="449" r:id="rId15"/>
    <p:sldId id="802" r:id="rId16"/>
    <p:sldId id="539" r:id="rId17"/>
    <p:sldId id="812" r:id="rId18"/>
    <p:sldId id="820" r:id="rId19"/>
    <p:sldId id="795" r:id="rId20"/>
    <p:sldId id="796" r:id="rId21"/>
    <p:sldId id="818" r:id="rId22"/>
    <p:sldId id="794" r:id="rId23"/>
    <p:sldId id="799" r:id="rId24"/>
    <p:sldId id="801" r:id="rId25"/>
    <p:sldId id="808" r:id="rId26"/>
    <p:sldId id="800" r:id="rId27"/>
    <p:sldId id="372" r:id="rId28"/>
    <p:sldId id="819" r:id="rId29"/>
    <p:sldId id="389" r:id="rId30"/>
    <p:sldId id="390" r:id="rId31"/>
    <p:sldId id="400" r:id="rId32"/>
    <p:sldId id="813" r:id="rId33"/>
    <p:sldId id="814" r:id="rId34"/>
    <p:sldId id="815" r:id="rId35"/>
    <p:sldId id="816" r:id="rId36"/>
    <p:sldId id="817" r:id="rId37"/>
    <p:sldId id="392" r:id="rId38"/>
    <p:sldId id="393" r:id="rId39"/>
    <p:sldId id="811" r:id="rId40"/>
    <p:sldId id="810" r:id="rId41"/>
    <p:sldId id="804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/>
    <p:restoredTop sz="69509"/>
  </p:normalViewPr>
  <p:slideViewPr>
    <p:cSldViewPr snapToGrid="0">
      <p:cViewPr varScale="1">
        <p:scale>
          <a:sx n="92" d="100"/>
          <a:sy n="92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9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769DA9D-202A-4A4C-A217-27806BB3352B}" type="slidenum">
              <a:rPr lang="en-US" i="0" smtClean="0">
                <a:solidFill>
                  <a:prstClr val="black"/>
                </a:solidFill>
              </a:rPr>
              <a:pPr/>
              <a:t>11</a:t>
            </a:fld>
            <a:endParaRPr lang="en-US" i="0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May need to create variables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</a:rPr>
              <a:t>Income – adding 10k makes sense, doubling makes sense</a:t>
            </a:r>
          </a:p>
          <a:p>
            <a:pPr eaLnBrk="1" hangingPunct="1"/>
            <a:r>
              <a:rPr lang="en-US" dirty="0">
                <a:latin typeface="Arial" pitchFamily="34" charset="0"/>
              </a:rPr>
              <a:t>Test grade? : SAT – adding numbers makes sense, I guess. 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</a:rPr>
              <a:t>e.g., average balance may not be in any database, but would have to be computed during the data prep stage.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</a:rPr>
              <a:t>What happens if you add “unknown” to an ordinal? 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2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changes how you interpret the coefficients…</a:t>
            </a:r>
          </a:p>
          <a:p>
            <a:endParaRPr lang="en-US" dirty="0"/>
          </a:p>
          <a:p>
            <a:r>
              <a:rPr lang="en-US" dirty="0"/>
              <a:t>Redundant features may lead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35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interpreteability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9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: how do you find outliers? </a:t>
            </a:r>
          </a:p>
          <a:p>
            <a:endParaRPr lang="en-US" dirty="0"/>
          </a:p>
          <a:p>
            <a:r>
              <a:rPr lang="en-US" dirty="0"/>
              <a:t>Blood pressure = -100</a:t>
            </a:r>
          </a:p>
          <a:p>
            <a:r>
              <a:rPr lang="en-US" dirty="0"/>
              <a:t>Temperature = 800</a:t>
            </a:r>
          </a:p>
          <a:p>
            <a:r>
              <a:rPr lang="en-US" dirty="0"/>
              <a:t>Net worth = 3B. </a:t>
            </a:r>
          </a:p>
          <a:p>
            <a:endParaRPr lang="en-US" dirty="0"/>
          </a:p>
          <a:p>
            <a:r>
              <a:rPr lang="en-US" dirty="0"/>
              <a:t>Go back to HBO example…hours…is there a smooth distribution with some high, or a spike or single value?  </a:t>
            </a:r>
          </a:p>
          <a:p>
            <a:endParaRPr lang="en-US" dirty="0"/>
          </a:p>
          <a:p>
            <a:r>
              <a:rPr lang="en-US" dirty="0"/>
              <a:t>Even if real, you may want to delete it – to avoid overweight influence.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Q1 – 1.5 IQR…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4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8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careful consideration</a:t>
            </a:r>
          </a:p>
          <a:p>
            <a:r>
              <a:rPr lang="en-US" dirty="0"/>
              <a:t>Robustness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62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52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47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47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go back to </a:t>
            </a:r>
            <a:r>
              <a:rPr lang="en-US" dirty="0" err="1"/>
              <a:t>echo.csv</a:t>
            </a:r>
            <a:r>
              <a:rPr lang="en-US" dirty="0"/>
              <a:t>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CE6-3A25-0C40-BA6E-879DBEF4CE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9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not to be too harsh on outliers.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kind of data do we have here?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do we want to visualize (counts!)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Which columns do we use?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4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Bubble might be useful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6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1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6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has promise but does not necessarily make this better!!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2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here about finding data for their projects….</a:t>
            </a:r>
            <a:r>
              <a:rPr lang="en-US" dirty="0" err="1"/>
              <a:t>dont</a:t>
            </a:r>
            <a:r>
              <a:rPr lang="en-US" dirty="0"/>
              <a:t> try and take the easy road.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not covering </a:t>
            </a:r>
            <a:r>
              <a:rPr lang="en-US" dirty="0" err="1"/>
              <a:t>json</a:t>
            </a:r>
            <a:r>
              <a:rPr lang="en-US" dirty="0"/>
              <a:t> or </a:t>
            </a:r>
            <a:r>
              <a:rPr lang="en-US" dirty="0" err="1"/>
              <a:t>sql</a:t>
            </a:r>
            <a:r>
              <a:rPr lang="en-US" dirty="0"/>
              <a:t> in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1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09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2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7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21C70-451C-1E13-E7BA-AC7E0D749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1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8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41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4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95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89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60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  <p:pic>
        <p:nvPicPr>
          <p:cNvPr id="5" name="Picture 4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6B7B0BB6-8999-8080-856C-58461773B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9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06325358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2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3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1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9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4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esilver.net/p/nate-silver-2024-president-election-polls-mode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data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data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jELE3GKqfMv10nOPxEOKLz9ROpj_LZ_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3 – 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Fall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E4CE-A922-5EFC-E477-5C4571524104}"/>
              </a:ext>
            </a:extLst>
          </p:cNvPr>
          <p:cNvSpPr txBox="1"/>
          <p:nvPr/>
        </p:nvSpPr>
        <p:spPr>
          <a:xfrm>
            <a:off x="-1557867" y="248355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person looking at a phone&#10;&#10;Description automatically generated">
            <a:extLst>
              <a:ext uri="{FF2B5EF4-FFF2-40B4-BE49-F238E27FC236}">
                <a16:creationId xmlns:a16="http://schemas.microsoft.com/office/drawing/2014/main" id="{0F883908-41B0-12DA-2FCB-9E0FF7B51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735250"/>
            <a:ext cx="1949149" cy="23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8173-5BF8-2D6B-C9EC-1191B4C4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BACA-27AB-F3A1-FAF1-A256DA23B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8" y="1499637"/>
            <a:ext cx="8229600" cy="4814202"/>
          </a:xfrm>
        </p:spPr>
        <p:txBody>
          <a:bodyPr/>
          <a:lstStyle/>
          <a:p>
            <a:r>
              <a:rPr lang="en-US" dirty="0"/>
              <a:t>Structured </a:t>
            </a:r>
          </a:p>
          <a:p>
            <a:r>
              <a:rPr lang="en-US" dirty="0"/>
              <a:t>Unstructured</a:t>
            </a:r>
          </a:p>
          <a:p>
            <a:r>
              <a:rPr lang="en-US" dirty="0"/>
              <a:t>Time Series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Image</a:t>
            </a:r>
          </a:p>
          <a:p>
            <a:r>
              <a:rPr lang="en-US" dirty="0"/>
              <a:t>Media (Audio/Video)</a:t>
            </a:r>
          </a:p>
          <a:p>
            <a:r>
              <a:rPr lang="en-US" dirty="0"/>
              <a:t>Spatiotemporal</a:t>
            </a:r>
          </a:p>
          <a:p>
            <a:r>
              <a:rPr lang="en-US" dirty="0"/>
              <a:t>Network-based</a:t>
            </a:r>
          </a:p>
          <a:p>
            <a:r>
              <a:rPr lang="en-US" dirty="0"/>
              <a:t>All of the above?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34550-7610-152C-9076-899D73C02B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E8F293C5-E9C2-9001-5B35-CE70C015A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58" y="1246673"/>
            <a:ext cx="5215316" cy="43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5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58422" y="113527"/>
            <a:ext cx="8229600" cy="68548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Feature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1154" y="912541"/>
            <a:ext cx="8761692" cy="563401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Numeric: anything where calculations are meaningful</a:t>
            </a:r>
          </a:p>
          <a:p>
            <a:pPr lvl="1">
              <a:defRPr/>
            </a:pPr>
            <a:r>
              <a:rPr lang="en-US" dirty="0"/>
              <a:t>Does addition / subtraction make sense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Categorical: cannot do meaningful calculations</a:t>
            </a:r>
          </a:p>
          <a:p>
            <a:pPr lvl="1">
              <a:defRPr/>
            </a:pPr>
            <a:r>
              <a:rPr lang="en-US" dirty="0"/>
              <a:t>Multi-valued</a:t>
            </a:r>
          </a:p>
          <a:p>
            <a:pPr lvl="1">
              <a:defRPr/>
            </a:pPr>
            <a:r>
              <a:rPr lang="en-US" dirty="0"/>
              <a:t>Might have numeric labels! </a:t>
            </a:r>
          </a:p>
          <a:p>
            <a:pPr lvl="1">
              <a:defRPr/>
            </a:pPr>
            <a:r>
              <a:rPr lang="en-US" dirty="0"/>
              <a:t>Are your categories ordered?  </a:t>
            </a:r>
          </a:p>
          <a:p>
            <a:pPr lvl="2">
              <a:defRPr/>
            </a:pPr>
            <a:r>
              <a:rPr lang="en-US" dirty="0"/>
              <a:t>Ordinal: Income (A: 0-50k; B: 50k-100k; C: 100k-500k; D: &gt; 500k)</a:t>
            </a:r>
          </a:p>
          <a:p>
            <a:pPr lvl="2">
              <a:defRPr/>
            </a:pPr>
            <a:r>
              <a:rPr lang="en-US" dirty="0"/>
              <a:t>Nominal: </a:t>
            </a:r>
            <a:r>
              <a:rPr lang="en-US" dirty="0" err="1"/>
              <a:t>EyeColor</a:t>
            </a:r>
            <a:r>
              <a:rPr lang="en-US" dirty="0"/>
              <a:t> (</a:t>
            </a:r>
            <a:r>
              <a:rPr lang="en-US" dirty="0" err="1"/>
              <a:t>A:Blue</a:t>
            </a:r>
            <a:r>
              <a:rPr lang="en-US" dirty="0"/>
              <a:t>; B=Brown; C=Green; D=Other)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Binary (special case of categorical):</a:t>
            </a:r>
          </a:p>
          <a:p>
            <a:pPr lvl="1">
              <a:defRPr/>
            </a:pPr>
            <a:r>
              <a:rPr lang="en-US" dirty="0"/>
              <a:t>Two possible values, in particular 0/1</a:t>
            </a:r>
          </a:p>
          <a:p>
            <a:pPr marL="342900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Datestamps</a:t>
            </a:r>
            <a:endParaRPr lang="en-US" dirty="0"/>
          </a:p>
          <a:p>
            <a:pPr lvl="1">
              <a:defRPr/>
            </a:pPr>
            <a:r>
              <a:rPr lang="en-US" dirty="0"/>
              <a:t>Beware of format! </a:t>
            </a:r>
          </a:p>
          <a:p>
            <a:pPr lvl="1">
              <a:defRPr/>
            </a:pPr>
            <a:r>
              <a:rPr lang="en-US" dirty="0"/>
              <a:t>Can be considered numeric if treated carefully (Use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import datetime</a:t>
            </a:r>
            <a:r>
              <a:rPr lang="en-US" dirty="0"/>
              <a:t>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73AFA-2A38-510D-97B8-2A5986405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 descr="programmer meme">
            <a:extLst>
              <a:ext uri="{FF2B5EF4-FFF2-40B4-BE49-F238E27FC236}">
                <a16:creationId xmlns:a16="http://schemas.microsoft.com/office/drawing/2014/main" id="{DBC97133-79C7-39F1-1738-17A43EFF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53" y="311443"/>
            <a:ext cx="1838093" cy="18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with green and black text&#10;&#10;Description automatically generated">
            <a:extLst>
              <a:ext uri="{FF2B5EF4-FFF2-40B4-BE49-F238E27FC236}">
                <a16:creationId xmlns:a16="http://schemas.microsoft.com/office/drawing/2014/main" id="{7ECCA72A-8C5A-52E8-F330-BF893493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326" y="4291694"/>
            <a:ext cx="3749852" cy="12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can get messy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</a:t>
            </a:r>
          </a:p>
          <a:p>
            <a:pPr lvl="1"/>
            <a:r>
              <a:rPr lang="en-US" dirty="0"/>
              <a:t>Names</a:t>
            </a:r>
          </a:p>
          <a:p>
            <a:pPr lvl="1"/>
            <a:r>
              <a:rPr lang="en-US" dirty="0"/>
              <a:t>Social Security numbers</a:t>
            </a:r>
          </a:p>
          <a:p>
            <a:pPr lvl="1"/>
            <a:r>
              <a:rPr lang="en-US" dirty="0"/>
              <a:t>Credit ratings </a:t>
            </a:r>
          </a:p>
          <a:p>
            <a:pPr lvl="1"/>
            <a:r>
              <a:rPr lang="en-US" dirty="0"/>
              <a:t>Zip codes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Images, sound</a:t>
            </a:r>
          </a:p>
          <a:p>
            <a:pPr lvl="1"/>
            <a:r>
              <a:rPr lang="en-US" dirty="0"/>
              <a:t>SIC industry codes</a:t>
            </a:r>
          </a:p>
          <a:p>
            <a:endParaRPr lang="en-US" dirty="0"/>
          </a:p>
          <a:p>
            <a:r>
              <a:rPr lang="en-US" dirty="0"/>
              <a:t>You need to make sure that your software recognizes the right data type:</a:t>
            </a:r>
          </a:p>
          <a:p>
            <a:pPr lvl="1"/>
            <a:r>
              <a:rPr lang="en-US" dirty="0"/>
              <a:t>Make numbers look like numbers</a:t>
            </a:r>
          </a:p>
          <a:p>
            <a:pPr lvl="1"/>
            <a:r>
              <a:rPr lang="en-US" dirty="0"/>
              <a:t>Make categorical NOT look like numbers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F27C8E-632E-435E-8D7A-E81F227BC0D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9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C6BE-26C7-DB6F-98AC-CC74FC39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1402-A9CB-1021-3E3B-CFE9A762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43" y="865738"/>
            <a:ext cx="4998920" cy="599226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Example: Home prices in Boston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Looking at data in Python:</a:t>
            </a:r>
          </a:p>
          <a:p>
            <a:r>
              <a:rPr lang="en-US" sz="1800" dirty="0"/>
              <a:t>Ideally data can be input as a .csv file</a:t>
            </a:r>
          </a:p>
          <a:p>
            <a:pPr lvl="1"/>
            <a:r>
              <a:rPr lang="en-US" sz="1600" dirty="0"/>
              <a:t>Make sure no commas!</a:t>
            </a:r>
          </a:p>
          <a:p>
            <a:r>
              <a:rPr lang="en-US" sz="1800" dirty="0"/>
              <a:t>Python tools for initial manipulation of data</a:t>
            </a:r>
          </a:p>
          <a:p>
            <a:pPr lvl="1"/>
            <a:r>
              <a:rPr lang="en-US" sz="1600" dirty="0"/>
              <a:t>Renaming variables (.rename)</a:t>
            </a:r>
          </a:p>
          <a:p>
            <a:pPr lvl="1"/>
            <a:r>
              <a:rPr lang="en-US" sz="1600" dirty="0"/>
              <a:t>Summaries of variables </a:t>
            </a:r>
            <a:r>
              <a:rPr lang="en-US" sz="1600" b="1" dirty="0"/>
              <a:t>(.info and .describe)</a:t>
            </a:r>
          </a:p>
          <a:p>
            <a:pPr lvl="1"/>
            <a:r>
              <a:rPr lang="en-US" sz="1600" dirty="0"/>
              <a:t>Exploring data </a:t>
            </a:r>
            <a:r>
              <a:rPr lang="en-US" sz="1600" b="1" dirty="0"/>
              <a:t>(.head, .tail)</a:t>
            </a:r>
          </a:p>
          <a:p>
            <a:pPr lvl="1"/>
            <a:r>
              <a:rPr lang="en-US" sz="1600" dirty="0"/>
              <a:t>Viewing slices of data (.loc and .</a:t>
            </a:r>
            <a:r>
              <a:rPr lang="en-US" sz="1600" dirty="0" err="1"/>
              <a:t>iloc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Categorical variables (.</a:t>
            </a:r>
            <a:r>
              <a:rPr lang="en-US" sz="1600" dirty="0" err="1"/>
              <a:t>value_counts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Merging and splitting attributes (.</a:t>
            </a:r>
            <a:r>
              <a:rPr lang="en-US" sz="1600" dirty="0" err="1"/>
              <a:t>concat</a:t>
            </a:r>
            <a:r>
              <a:rPr lang="en-US" sz="1600" dirty="0"/>
              <a:t>, .split, other text tools)</a:t>
            </a:r>
          </a:p>
          <a:p>
            <a:r>
              <a:rPr lang="en-US" sz="1800" dirty="0"/>
              <a:t>Can use sampling if data is too large (.sample)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Play around with it!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41AA-FE1E-E6DF-7482-2C3787CF7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B860B-1788-4F80-35D8-3DBC61DC2D3A}"/>
              </a:ext>
            </a:extLst>
          </p:cNvPr>
          <p:cNvSpPr txBox="1"/>
          <p:nvPr/>
        </p:nvSpPr>
        <p:spPr>
          <a:xfrm>
            <a:off x="5020179" y="918570"/>
            <a:ext cx="166470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Ch2.4</a:t>
            </a:r>
          </a:p>
        </p:txBody>
      </p:sp>
      <p:pic>
        <p:nvPicPr>
          <p:cNvPr id="7" name="Picture 6" descr="A screenshot of a data sheet&#10;&#10;Description automatically generated">
            <a:extLst>
              <a:ext uri="{FF2B5EF4-FFF2-40B4-BE49-F238E27FC236}">
                <a16:creationId xmlns:a16="http://schemas.microsoft.com/office/drawing/2014/main" id="{37B536A2-1182-CC7E-D5B8-577DD242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48" y="1589049"/>
            <a:ext cx="3871709" cy="39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6682-62EC-5C1F-5055-98F6637A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1578-2F32-24B4-9077-E2A4A180B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0292"/>
            <a:ext cx="8229600" cy="481420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Lets say we wanted to study impact of diet type on Cholesterol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90B21-C21F-FBFC-25B0-9E52D22EB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80E730-01ED-F7AF-7679-029D2939D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15385"/>
              </p:ext>
            </p:extLst>
          </p:nvPr>
        </p:nvGraphicFramePr>
        <p:xfrm>
          <a:off x="457200" y="1339629"/>
          <a:ext cx="4340577" cy="2657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59">
                  <a:extLst>
                    <a:ext uri="{9D8B030D-6E8A-4147-A177-3AD203B41FA5}">
                      <a16:colId xmlns:a16="http://schemas.microsoft.com/office/drawing/2014/main" val="3980559937"/>
                    </a:ext>
                  </a:extLst>
                </a:gridCol>
                <a:gridCol w="1446859">
                  <a:extLst>
                    <a:ext uri="{9D8B030D-6E8A-4147-A177-3AD203B41FA5}">
                      <a16:colId xmlns:a16="http://schemas.microsoft.com/office/drawing/2014/main" val="2064854923"/>
                    </a:ext>
                  </a:extLst>
                </a:gridCol>
                <a:gridCol w="1446859">
                  <a:extLst>
                    <a:ext uri="{9D8B030D-6E8A-4147-A177-3AD203B41FA5}">
                      <a16:colId xmlns:a16="http://schemas.microsoft.com/office/drawing/2014/main" val="1791774329"/>
                    </a:ext>
                  </a:extLst>
                </a:gridCol>
              </a:tblGrid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85830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Alberto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Vegetarian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844048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Becky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8506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Callie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Omnivore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85380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 err="1"/>
                        <a:t>Daneyah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Pescatarian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06487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Omnivore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05406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0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1DF13F-9614-A019-866D-4A8438F50D65}"/>
              </a:ext>
            </a:extLst>
          </p:cNvPr>
          <p:cNvSpPr txBox="1"/>
          <p:nvPr/>
        </p:nvSpPr>
        <p:spPr>
          <a:xfrm>
            <a:off x="5268549" y="1444551"/>
            <a:ext cx="2230244" cy="189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Four types: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Vegan (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Vegetarian (Vg)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Pescatarian (P)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Omnivore (O)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F312B-583A-2588-25DA-DA05E44095BB}"/>
              </a:ext>
            </a:extLst>
          </p:cNvPr>
          <p:cNvSpPr txBox="1"/>
          <p:nvPr/>
        </p:nvSpPr>
        <p:spPr>
          <a:xfrm>
            <a:off x="457200" y="4203789"/>
            <a:ext cx="8341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re-code this variable as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(0,1) indicator variables (also called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variables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one-hot encoding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only (k-1) dummies are needed to encode the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3C15E-3455-5BFD-AB6E-FD8D84F00C79}"/>
              </a:ext>
            </a:extLst>
          </p:cNvPr>
          <p:cNvSpPr txBox="1"/>
          <p:nvPr/>
        </p:nvSpPr>
        <p:spPr>
          <a:xfrm>
            <a:off x="457200" y="5504346"/>
            <a:ext cx="83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methods (regression!) you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encode with (k-1) dummies to avoid an error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CEB29-FD98-C919-CA43-E1D63BA36F5B}"/>
              </a:ext>
            </a:extLst>
          </p:cNvPr>
          <p:cNvSpPr txBox="1"/>
          <p:nvPr/>
        </p:nvSpPr>
        <p:spPr>
          <a:xfrm>
            <a:off x="2586601" y="6144744"/>
            <a:ext cx="576518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pandas.get_dummies</a:t>
            </a:r>
            <a:r>
              <a:rPr lang="en-US" sz="1400" b="1" dirty="0">
                <a:latin typeface="Lucida Console" panose="020B0609040504020204" pitchFamily="49" charset="0"/>
              </a:rPr>
              <a:t>  (</a:t>
            </a:r>
            <a:r>
              <a:rPr lang="en-US" sz="1400" b="1" dirty="0" err="1">
                <a:latin typeface="Lucida Console" panose="020B0609040504020204" pitchFamily="49" charset="0"/>
              </a:rPr>
              <a:t>drop_first</a:t>
            </a:r>
            <a:r>
              <a:rPr lang="en-US" sz="1400" b="1" dirty="0">
                <a:latin typeface="Lucida Console" panose="020B0609040504020204" pitchFamily="49" charset="0"/>
              </a:rPr>
              <a:t>=TRUE)</a:t>
            </a:r>
            <a:br>
              <a:rPr lang="en-US" sz="1400" b="1" i="0" dirty="0">
                <a:effectLst/>
                <a:latin typeface="Lucida Console" panose="020B0609040504020204" pitchFamily="49" charset="0"/>
              </a:rPr>
            </a:b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sklearn.preprocessing</a:t>
            </a:r>
            <a:r>
              <a:rPr lang="en-US" sz="1400" b="1" dirty="0" err="1">
                <a:latin typeface="Lucida Console" panose="020B0609040504020204" pitchFamily="49" charset="0"/>
              </a:rPr>
              <a:t>.</a:t>
            </a: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OneHotEncoder</a:t>
            </a:r>
            <a:r>
              <a:rPr lang="en-US" sz="1400" b="1" i="0" dirty="0">
                <a:effectLst/>
                <a:latin typeface="Lucida Console" panose="020B0609040504020204" pitchFamily="49" charset="0"/>
              </a:rPr>
              <a:t> (drop=‘first’)</a:t>
            </a:r>
          </a:p>
        </p:txBody>
      </p:sp>
    </p:spTree>
    <p:extLst>
      <p:ext uri="{BB962C8B-B14F-4D97-AF65-F5344CB8AC3E}">
        <p14:creationId xmlns:p14="http://schemas.microsoft.com/office/powerpoint/2010/main" val="304893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560F-C067-BA78-6A00-980F88A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81" y="9243"/>
            <a:ext cx="8229600" cy="729214"/>
          </a:xfrm>
        </p:spPr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CADEC-2087-8AB2-C0F0-FD8E7C0A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4513" y="1021899"/>
            <a:ext cx="5224904" cy="1164710"/>
          </a:xfrm>
        </p:spPr>
        <p:txBody>
          <a:bodyPr/>
          <a:lstStyle/>
          <a:p>
            <a:r>
              <a:rPr lang="en-US" dirty="0"/>
              <a:t>Another issue with categorical variables: there can be too many levels – this can make the model complicated and messy. </a:t>
            </a:r>
          </a:p>
          <a:p>
            <a:r>
              <a:rPr lang="en-US" dirty="0"/>
              <a:t>May want to transform to top levels + “other”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85731-239E-80CD-AA96-4A8E6A720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F4E50887-17CE-07A2-4EF8-1F6522E6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9" y="8092"/>
            <a:ext cx="272397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7AB7DD-7269-1DCD-C539-8AB7F661B964}"/>
              </a:ext>
            </a:extLst>
          </p:cNvPr>
          <p:cNvSpPr txBox="1"/>
          <p:nvPr/>
        </p:nvSpPr>
        <p:spPr>
          <a:xfrm>
            <a:off x="2797391" y="6619871"/>
            <a:ext cx="788999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+ 40 more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490F1B-2D1E-9B48-C467-1C247FC16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85" y="2753493"/>
            <a:ext cx="4457462" cy="38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6E6D-E493-3054-611C-EA3522AD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0E77E-4FF1-CAFB-D249-82DAC7D1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88" y="1021899"/>
            <a:ext cx="8613423" cy="4814202"/>
          </a:xfrm>
        </p:spPr>
        <p:txBody>
          <a:bodyPr/>
          <a:lstStyle/>
          <a:p>
            <a:r>
              <a: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observations that are far from the mean, and fall outside the range of most of the data</a:t>
            </a:r>
          </a:p>
          <a:p>
            <a:endParaRPr lang="en-US" sz="2400" dirty="0"/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found via summary tables, visualization or simple sorting</a:t>
            </a:r>
          </a:p>
          <a:p>
            <a:pPr lvl="1"/>
            <a:r>
              <a:rPr lang="en-US" sz="2200" dirty="0"/>
              <a:t>Look at each feature!!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typically are attributable to one of the following causes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is observed, recorded, or entered into the computer incorrectly.  (Blood pressure = -50)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comes from a different population. (Age = 5) 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is correct but represents a rare (chance) event. (Net worth = $3B)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9E120-9A92-7B2F-18E8-05B6F73E0448}"/>
              </a:ext>
            </a:extLst>
          </p:cNvPr>
          <p:cNvSpPr txBox="1"/>
          <p:nvPr/>
        </p:nvSpPr>
        <p:spPr>
          <a:xfrm>
            <a:off x="850721" y="5992261"/>
            <a:ext cx="7588213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should always be considered and inspected to see if they are “real” or some artifact of data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7872-C11A-2B0C-CC73-3ADFC25D7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73CB-BE55-391B-66E0-86300E70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Outliers: Remove or no?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7033E-FADD-74A5-113D-5960A70F72C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4238" y="1597292"/>
            <a:ext cx="4724339" cy="488605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Outliers can have an outsize impact on analysis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You may choose to remove an outlier, even if it is legitimate, just to avoid influence on analysis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Or, choose a robust analysis technique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Regression is sensitive to outliers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Decision Trees much less so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Carefully assess data for legitimacy. If appears incorrect, remove it.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Blood Pressure = -50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Temperature = 180 degrees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Net worth = $3B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Do NOT blindly use automated outlier-finding algorithms 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e.g</a:t>
            </a:r>
            <a:r>
              <a:rPr lang="en-US" sz="1400" dirty="0"/>
              <a:t> IQR rule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98364-F968-0B64-CDEA-1DB7F06E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2" y="2212607"/>
            <a:ext cx="4308272" cy="304810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1F441-28A1-BA4C-804D-CCB3C76D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91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0EED-4624-2116-14E1-B144FF0F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ED8E-00E8-AAE0-44B7-2AAF140D5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28" y="1148381"/>
            <a:ext cx="3232767" cy="4814202"/>
          </a:xfrm>
        </p:spPr>
        <p:txBody>
          <a:bodyPr/>
          <a:lstStyle/>
          <a:p>
            <a:r>
              <a:rPr lang="en-US" sz="1800" dirty="0"/>
              <a:t>Highly skewed data can be problematic in data science analysis</a:t>
            </a:r>
          </a:p>
          <a:p>
            <a:pPr lvl="1"/>
            <a:r>
              <a:rPr lang="en-US" sz="1600" dirty="0"/>
              <a:t>Especially with regression models (linear and logistic)</a:t>
            </a:r>
          </a:p>
          <a:p>
            <a:pPr lvl="1"/>
            <a:r>
              <a:rPr lang="en-US" sz="1600" dirty="0"/>
              <a:t>Can obscure patterns</a:t>
            </a:r>
          </a:p>
          <a:p>
            <a:pPr lvl="1"/>
            <a:r>
              <a:rPr lang="en-US" sz="1600" dirty="0"/>
              <a:t>Invalidates statistical tests</a:t>
            </a:r>
          </a:p>
          <a:p>
            <a:pPr lvl="1"/>
            <a:r>
              <a:rPr lang="en-US" sz="1600" dirty="0"/>
              <a:t>Consider Transformation</a:t>
            </a:r>
          </a:p>
          <a:p>
            <a:pPr lvl="2"/>
            <a:r>
              <a:rPr lang="en-US" sz="1400" dirty="0"/>
              <a:t>Log-scale</a:t>
            </a:r>
          </a:p>
          <a:p>
            <a:pPr lvl="2"/>
            <a:r>
              <a:rPr lang="en-US" sz="1400" dirty="0"/>
              <a:t>Square root</a:t>
            </a:r>
          </a:p>
          <a:p>
            <a:pPr lvl="2"/>
            <a:r>
              <a:rPr lang="en-US" sz="1400" dirty="0"/>
              <a:t>Binning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437FC-6DB1-54CE-D75A-63F1543BE3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D82DD-6C6C-D449-1304-C90402D3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806" y="3847937"/>
            <a:ext cx="3232766" cy="2777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82840-603B-9C83-9B0A-532C8FDB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06" y="3847937"/>
            <a:ext cx="3232766" cy="2777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35B82-35CE-A88E-AF91-541F3609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196" y="1076671"/>
            <a:ext cx="2896948" cy="2488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B8725-DFDE-81EA-0A4F-DB10E62D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44" y="1076671"/>
            <a:ext cx="2896948" cy="24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8FA9-3394-8350-51C5-4F3AE6BB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688"/>
            <a:ext cx="8229600" cy="729214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54EB-9B6D-E497-61AF-4D15CEACC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5740"/>
            <a:ext cx="7511143" cy="4703788"/>
          </a:xfrm>
        </p:spPr>
        <p:txBody>
          <a:bodyPr/>
          <a:lstStyle/>
          <a:p>
            <a:pPr marL="0" indent="0">
              <a:buNone/>
            </a:pPr>
            <a:r>
              <a:rPr lang="en-US" sz="1800" kern="1200" dirty="0"/>
              <a:t>Missing Data: Data points that are not recorded or are absent in the dataset.  </a:t>
            </a:r>
          </a:p>
          <a:p>
            <a:pPr lvl="1"/>
            <a:r>
              <a:rPr lang="en-US" sz="1600" kern="1200" dirty="0"/>
              <a:t>Can be represented by “.” “NA” “99” “-1” etc.  </a:t>
            </a:r>
          </a:p>
          <a:p>
            <a:pPr lvl="1"/>
            <a:r>
              <a:rPr lang="en-US" sz="1600" kern="1200" dirty="0"/>
              <a:t>Python uses “</a:t>
            </a:r>
            <a:r>
              <a:rPr lang="en-US" sz="1600" kern="1200" dirty="0" err="1"/>
              <a:t>NaN</a:t>
            </a:r>
            <a:r>
              <a:rPr lang="en-US" sz="1600" kern="1200" dirty="0"/>
              <a:t>” 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r>
              <a:rPr lang="en-US" sz="1800" kern="1200" dirty="0"/>
              <a:t>Reasons for missing data</a:t>
            </a:r>
          </a:p>
          <a:p>
            <a:pPr lvl="1"/>
            <a:r>
              <a:rPr lang="en-US" sz="1600" kern="1200" dirty="0"/>
              <a:t>data entry errors, </a:t>
            </a:r>
          </a:p>
          <a:p>
            <a:pPr lvl="1"/>
            <a:r>
              <a:rPr lang="en-US" sz="1600" kern="1200" dirty="0"/>
              <a:t>non-responses in surveys</a:t>
            </a:r>
          </a:p>
          <a:p>
            <a:pPr lvl="1"/>
            <a:r>
              <a:rPr lang="en-US" sz="1600" kern="1200" dirty="0"/>
              <a:t>system errors, etc.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r>
              <a:rPr lang="en-US" sz="1800" kern="1200" dirty="0"/>
              <a:t>Missing Data Considerations</a:t>
            </a:r>
          </a:p>
          <a:p>
            <a:pPr lvl="1"/>
            <a:r>
              <a:rPr lang="en-US" sz="1600" kern="1200" dirty="0"/>
              <a:t>How much is there?</a:t>
            </a:r>
          </a:p>
          <a:p>
            <a:pPr lvl="1"/>
            <a:r>
              <a:rPr lang="en-US" sz="1600" kern="1200" dirty="0"/>
              <a:t>Is it ”missing at random”</a:t>
            </a:r>
          </a:p>
          <a:p>
            <a:pPr lvl="1"/>
            <a:r>
              <a:rPr lang="en-US" sz="1600" kern="1200" dirty="0"/>
              <a:t>Is missing-ness important by itself? </a:t>
            </a:r>
          </a:p>
          <a:p>
            <a:pPr lvl="1"/>
            <a:r>
              <a:rPr lang="en-US" sz="1600" kern="1200" dirty="0"/>
              <a:t>How does the model handle it?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68FA2-5F7E-35F6-7A83-05B1EB45A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B6706-F7DF-3E46-D78E-EA2680E12E1B}"/>
              </a:ext>
            </a:extLst>
          </p:cNvPr>
          <p:cNvSpPr txBox="1"/>
          <p:nvPr/>
        </p:nvSpPr>
        <p:spPr>
          <a:xfrm>
            <a:off x="4768897" y="4313537"/>
            <a:ext cx="2464420" cy="115108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functions:</a:t>
            </a:r>
          </a:p>
          <a:p>
            <a:pPr>
              <a:buNone/>
            </a:pPr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isnull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(),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notnull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detect missing values.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" descr="Learn From the Experts: The Consequences of Missing Data ...">
            <a:extLst>
              <a:ext uri="{FF2B5EF4-FFF2-40B4-BE49-F238E27FC236}">
                <a16:creationId xmlns:a16="http://schemas.microsoft.com/office/drawing/2014/main" id="{2BCE5FA1-F415-9169-8C00-860AAB95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07" y="1586670"/>
            <a:ext cx="2906966" cy="152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4A3CE-8242-4C8E-22CA-FA2520BF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programmer meme">
            <a:extLst>
              <a:ext uri="{FF2B5EF4-FFF2-40B4-BE49-F238E27FC236}">
                <a16:creationId xmlns:a16="http://schemas.microsoft.com/office/drawing/2014/main" id="{EF0BB2BF-44B6-B013-BFAD-92C345ECB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46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A4D8-3612-AC17-6B19-57F00E31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76250"/>
          </a:xfrm>
        </p:spPr>
        <p:txBody>
          <a:bodyPr/>
          <a:lstStyle/>
          <a:p>
            <a:r>
              <a:rPr lang="en-US" dirty="0"/>
              <a:t>Strategies for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871B8-AA7A-CAD5-EAAC-499FA95F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5" y="654214"/>
            <a:ext cx="6656667" cy="5704341"/>
          </a:xfrm>
        </p:spPr>
        <p:txBody>
          <a:bodyPr/>
          <a:lstStyle/>
          <a:p>
            <a:pPr marL="0" indent="0">
              <a:buNone/>
            </a:pPr>
            <a:r>
              <a:rPr lang="en-US" sz="1800" kern="1200" dirty="0"/>
              <a:t>Deletion Methods:</a:t>
            </a:r>
          </a:p>
          <a:p>
            <a:r>
              <a:rPr lang="en-US" sz="1800" kern="1200" dirty="0"/>
              <a:t>Row Deletion: Remove entire row if any value is NA.</a:t>
            </a:r>
          </a:p>
          <a:p>
            <a:r>
              <a:rPr lang="en-US" sz="1800" kern="1200" dirty="0"/>
              <a:t>Column Deletion: Delete features with high % of NA</a:t>
            </a:r>
          </a:p>
          <a:p>
            <a:pPr lvl="1"/>
            <a:r>
              <a:rPr lang="en-US" sz="1600" kern="1200" dirty="0"/>
              <a:t>These are drastic!  Should evaluate impact on analysis</a:t>
            </a:r>
          </a:p>
          <a:p>
            <a:pPr marL="0" indent="0">
              <a:buNone/>
            </a:pPr>
            <a:endParaRPr lang="en-US" sz="1800" kern="1200" dirty="0"/>
          </a:p>
          <a:p>
            <a:pPr marL="0" indent="0">
              <a:buNone/>
            </a:pPr>
            <a:r>
              <a:rPr lang="en-US" sz="1800" kern="1200" dirty="0"/>
              <a:t>Imputation Methods:</a:t>
            </a:r>
            <a:endParaRPr lang="en-US" sz="1800" kern="1200" dirty="0">
              <a:solidFill>
                <a:srgbClr val="FF0000"/>
              </a:solidFill>
            </a:endParaRPr>
          </a:p>
          <a:p>
            <a:r>
              <a:rPr lang="en-US" sz="1800" kern="1200" dirty="0"/>
              <a:t>Mean/Median/Mode Imputation: </a:t>
            </a:r>
          </a:p>
          <a:p>
            <a:pPr lvl="1"/>
            <a:r>
              <a:rPr lang="en-US" sz="1600" kern="1200" dirty="0"/>
              <a:t>Replace NAs with mean, median, or mode of the feature.</a:t>
            </a:r>
          </a:p>
          <a:p>
            <a:r>
              <a:rPr lang="en-US" sz="1800" kern="1200" dirty="0"/>
              <a:t>Modeled Imputation: </a:t>
            </a:r>
          </a:p>
          <a:p>
            <a:pPr lvl="1"/>
            <a:r>
              <a:rPr lang="en-US" sz="1600" kern="1200" dirty="0"/>
              <a:t>Use algorithms like regression or k-nearest neighbors to predict and fill missing values.</a:t>
            </a:r>
          </a:p>
          <a:p>
            <a:r>
              <a:rPr lang="en-US" sz="1800" kern="1200" dirty="0"/>
              <a:t>Interpolation </a:t>
            </a:r>
          </a:p>
          <a:p>
            <a:pPr lvl="1"/>
            <a:r>
              <a:rPr lang="en-US" sz="1600" kern="1200" dirty="0"/>
              <a:t>Give data point the average of the two observations surrounding it (why would you do this?)</a:t>
            </a:r>
          </a:p>
          <a:p>
            <a:r>
              <a:rPr lang="en-US" sz="1800" kern="1200" dirty="0"/>
              <a:t>Create a new category for NA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endParaRPr lang="en-US" sz="1800" kern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4D9FC-8E9B-9FCF-FD96-99B99A3D5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367B6-84C7-DDCC-2634-6F55ECE5A080}"/>
              </a:ext>
            </a:extLst>
          </p:cNvPr>
          <p:cNvSpPr txBox="1"/>
          <p:nvPr/>
        </p:nvSpPr>
        <p:spPr>
          <a:xfrm>
            <a:off x="6882064" y="1241148"/>
            <a:ext cx="2133601" cy="453047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functions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dropna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drop rows or columns with missing values.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fillna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fill missing values with a specific value or method (mean, median, etc.)</a:t>
            </a:r>
          </a:p>
          <a:p>
            <a:pPr marL="285750" indent="-285750"/>
            <a:endParaRPr lang="en-US" sz="1400" dirty="0">
              <a:solidFill>
                <a:srgbClr val="37415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400" b="0" i="0" dirty="0" err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SciKitLearn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SimpleImputer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Basic imputation strategies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IterativeImputer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Modelling based imputation</a:t>
            </a:r>
          </a:p>
          <a:p>
            <a:pPr marL="285750" indent="-285750"/>
            <a:endParaRPr lang="en-US" sz="1400" b="0" i="0" dirty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23334-2977-A443-076C-946F31634C07}"/>
              </a:ext>
            </a:extLst>
          </p:cNvPr>
          <p:cNvSpPr txBox="1"/>
          <p:nvPr/>
        </p:nvSpPr>
        <p:spPr>
          <a:xfrm>
            <a:off x="809549" y="5911047"/>
            <a:ext cx="7066586" cy="6683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to evaluate: How much influence does your strategy have on the final conclusions? </a:t>
            </a:r>
          </a:p>
        </p:txBody>
      </p:sp>
    </p:spTree>
    <p:extLst>
      <p:ext uri="{BB962C8B-B14F-4D97-AF65-F5344CB8AC3E}">
        <p14:creationId xmlns:p14="http://schemas.microsoft.com/office/powerpoint/2010/main" val="4557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FC2611-7E6A-8471-0009-DB38BF6A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: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D9960-6569-0E27-6355-716B4EFA7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missing values in your target? </a:t>
            </a:r>
          </a:p>
          <a:p>
            <a:r>
              <a:rPr lang="en-US" dirty="0"/>
              <a:t>Are there specific rows with many missing values?</a:t>
            </a:r>
          </a:p>
          <a:p>
            <a:r>
              <a:rPr lang="en-US" dirty="0"/>
              <a:t>Is there a pattern to the missing values</a:t>
            </a:r>
          </a:p>
          <a:p>
            <a:pPr lvl="1"/>
            <a:r>
              <a:rPr lang="en-US" dirty="0"/>
              <a:t>Are they missing for the same observations</a:t>
            </a:r>
          </a:p>
          <a:p>
            <a:r>
              <a:rPr lang="en-US" dirty="0"/>
              <a:t>What percent of the overall cases are missing? </a:t>
            </a:r>
          </a:p>
          <a:p>
            <a:r>
              <a:rPr lang="en-US" dirty="0"/>
              <a:t>Is the ”missingness” important in itself?  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Proceed with caution!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algorithms will remove the entire row if </a:t>
            </a:r>
            <a:r>
              <a:rPr lang="en-US" i="1" dirty="0"/>
              <a:t>any</a:t>
            </a:r>
            <a:r>
              <a:rPr lang="en-US" dirty="0"/>
              <a:t> feature is missing!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9D9A9-60DA-63C3-DDA4-4716134C4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2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DC7B8-712B-5C05-F6B1-7BA58A0C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3297A-C9D0-E2CD-1B7B-FFB5C6F7E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77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B70C64-0FAE-D7AD-BB93-E25AA00A462F}"/>
              </a:ext>
            </a:extLst>
          </p:cNvPr>
          <p:cNvSpPr txBox="1"/>
          <p:nvPr/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visualizations say a lot with a little:</a:t>
            </a:r>
          </a:p>
        </p:txBody>
      </p:sp>
      <p:pic>
        <p:nvPicPr>
          <p:cNvPr id="1026" name="Picture 2" descr="r/dataisbeautiful - [OC] Tracking the decrease in smoking, alcohol and marijuana use by teenagers since 1976 ">
            <a:extLst>
              <a:ext uri="{FF2B5EF4-FFF2-40B4-BE49-F238E27FC236}">
                <a16:creationId xmlns:a16="http://schemas.microsoft.com/office/drawing/2014/main" id="{531C2948-83AD-DA3A-FB06-B3F32640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413" y="1070516"/>
            <a:ext cx="3963460" cy="263570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0B488-C95F-770C-2579-E0C20449EE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1028" name="Picture 4" descr="r/dataisbeautiful - [OC] I graphed the number of orders completed at my grocery store in the last week">
            <a:extLst>
              <a:ext uri="{FF2B5EF4-FFF2-40B4-BE49-F238E27FC236}">
                <a16:creationId xmlns:a16="http://schemas.microsoft.com/office/drawing/2014/main" id="{50A2E2FE-6BAC-4478-1C7A-DE351110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32" y="919780"/>
            <a:ext cx="3691135" cy="263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DP: U.S economy grew 2.3 percent in 2019, a solid pace below what Trump  promised - The Washington Post">
            <a:extLst>
              <a:ext uri="{FF2B5EF4-FFF2-40B4-BE49-F238E27FC236}">
                <a16:creationId xmlns:a16="http://schemas.microsoft.com/office/drawing/2014/main" id="{EDFB46EF-465C-1828-CFD5-4ED6124A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37342"/>
            <a:ext cx="3769112" cy="259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aph with red and blue lines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785AFBB-DA3C-9DE9-12A9-F048EC3CA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136" y="3784255"/>
            <a:ext cx="3412423" cy="24609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76C093-34DC-F7A1-3634-072ACC5B73BF}"/>
              </a:ext>
            </a:extLst>
          </p:cNvPr>
          <p:cNvSpPr txBox="1"/>
          <p:nvPr/>
        </p:nvSpPr>
        <p:spPr>
          <a:xfrm>
            <a:off x="4424025" y="6483350"/>
            <a:ext cx="3974742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www.reddit.com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/r/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dataisbeautiful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08522289-77A1-A4D5-F10D-73FB19BC5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359" y="3897673"/>
            <a:ext cx="2991293" cy="2485247"/>
          </a:xfrm>
          <a:prstGeom prst="rect">
            <a:avLst/>
          </a:prstGeom>
        </p:spPr>
      </p:pic>
      <p:pic>
        <p:nvPicPr>
          <p:cNvPr id="8" name="Picture 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F94F61B3-B87A-9153-78B8-086EEDB3C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883" y="4051049"/>
            <a:ext cx="3815159" cy="23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A74A-91B7-E7B4-F3AF-A6B8EFFC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Viz: Good examples</a:t>
            </a:r>
          </a:p>
        </p:txBody>
      </p:sp>
      <p:pic>
        <p:nvPicPr>
          <p:cNvPr id="6" name="Content Placeholder 5" descr="A person raising his hands up&#10;&#10;Description automatically generated">
            <a:extLst>
              <a:ext uri="{FF2B5EF4-FFF2-40B4-BE49-F238E27FC236}">
                <a16:creationId xmlns:a16="http://schemas.microsoft.com/office/drawing/2014/main" id="{3EA6B136-827B-2887-1FE8-797FEAA25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19" y="1997148"/>
            <a:ext cx="2912226" cy="19200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67A7A-AE4E-B72B-FB01-D812C9FD6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54FAD-7D7B-EF16-7F08-E7CA8460AD7C}"/>
              </a:ext>
            </a:extLst>
          </p:cNvPr>
          <p:cNvSpPr txBox="1"/>
          <p:nvPr/>
        </p:nvSpPr>
        <p:spPr>
          <a:xfrm>
            <a:off x="1697398" y="5244950"/>
            <a:ext cx="5749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best data visualization talk you will ever see: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Hans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Rosling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8C73A-74D1-B51B-CB3C-5D82EAAAF417}"/>
              </a:ext>
            </a:extLst>
          </p:cNvPr>
          <p:cNvSpPr txBox="1"/>
          <p:nvPr/>
        </p:nvSpPr>
        <p:spPr>
          <a:xfrm>
            <a:off x="2541608" y="6091336"/>
            <a:ext cx="420102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www.youtube.com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watch?v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usdJgEwMinM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Google Shape;268;p53">
            <a:extLst>
              <a:ext uri="{FF2B5EF4-FFF2-40B4-BE49-F238E27FC236}">
                <a16:creationId xmlns:a16="http://schemas.microsoft.com/office/drawing/2014/main" id="{8376C0AC-F9F2-FD66-04BF-7FD7BB3F14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868" y="942683"/>
            <a:ext cx="5325046" cy="3900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55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9AD3-4994-21B3-C465-595AC303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Viz: Bad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0FAF2-933F-9E6C-2D4C-733C1A51A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r/dataisugly - Labor Force Participation Rates">
            <a:extLst>
              <a:ext uri="{FF2B5EF4-FFF2-40B4-BE49-F238E27FC236}">
                <a16:creationId xmlns:a16="http://schemas.microsoft.com/office/drawing/2014/main" id="{F85E4759-B352-735E-0F9F-D135C3B2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95" y="907799"/>
            <a:ext cx="4281866" cy="21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/dataisugly - New EE draw held for French language proficiency">
            <a:extLst>
              <a:ext uri="{FF2B5EF4-FFF2-40B4-BE49-F238E27FC236}">
                <a16:creationId xmlns:a16="http://schemas.microsoft.com/office/drawing/2014/main" id="{71CD3E39-D6B0-080C-3B3E-7AA48F979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" y="3308073"/>
            <a:ext cx="4291729" cy="293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3D6C3F-79AA-BFF8-8235-CE55EBBFD788}"/>
              </a:ext>
            </a:extLst>
          </p:cNvPr>
          <p:cNvSpPr txBox="1"/>
          <p:nvPr/>
        </p:nvSpPr>
        <p:spPr>
          <a:xfrm>
            <a:off x="704008" y="1222836"/>
            <a:ext cx="212109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Purposely bad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 design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Made by AI!</a:t>
            </a:r>
          </a:p>
        </p:txBody>
      </p:sp>
      <p:pic>
        <p:nvPicPr>
          <p:cNvPr id="1030" name="Picture 6" descr="r/dataisugly - This chart an AI made">
            <a:extLst>
              <a:ext uri="{FF2B5EF4-FFF2-40B4-BE49-F238E27FC236}">
                <a16:creationId xmlns:a16="http://schemas.microsoft.com/office/drawing/2014/main" id="{D3C75D0F-792B-3F50-B905-38EF5799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57" y="3082095"/>
            <a:ext cx="4016720" cy="33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92E5E1-7743-FFFE-9BF4-71C3C5145361}"/>
              </a:ext>
            </a:extLst>
          </p:cNvPr>
          <p:cNvSpPr txBox="1"/>
          <p:nvPr/>
        </p:nvSpPr>
        <p:spPr>
          <a:xfrm>
            <a:off x="1518985" y="6478737"/>
            <a:ext cx="3569182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</a:t>
            </a:r>
            <a:r>
              <a:rPr lang="en-US" sz="1600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1600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isugly</a:t>
            </a:r>
            <a:r>
              <a:rPr lang="en-US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440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F0AA-74C8-820A-2132-933C765F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760"/>
            <a:ext cx="8229600" cy="729214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DCFB-BD1D-4611-B5CB-DBE6E662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11" y="922767"/>
            <a:ext cx="4746978" cy="5322458"/>
          </a:xfrm>
        </p:spPr>
        <p:txBody>
          <a:bodyPr/>
          <a:lstStyle/>
          <a:p>
            <a:r>
              <a:rPr lang="en-US" dirty="0"/>
              <a:t>Data Visualization is a challenging topic – very hard to do well</a:t>
            </a:r>
          </a:p>
          <a:p>
            <a:pPr lvl="1"/>
            <a:r>
              <a:rPr lang="en-US" dirty="0"/>
              <a:t>Many design decisions to make</a:t>
            </a:r>
          </a:p>
          <a:p>
            <a:pPr lvl="1"/>
            <a:r>
              <a:rPr lang="en-US" dirty="0"/>
              <a:t>INFO-GB 3306.10 </a:t>
            </a:r>
          </a:p>
          <a:p>
            <a:pPr lvl="1"/>
            <a:endParaRPr lang="en-US" dirty="0"/>
          </a:p>
          <a:p>
            <a:r>
              <a:rPr lang="en-US" dirty="0"/>
              <a:t>Data Visualization theory covers things like</a:t>
            </a:r>
          </a:p>
          <a:p>
            <a:pPr lvl="1"/>
            <a:r>
              <a:rPr lang="en-US" dirty="0"/>
              <a:t>What do humans perceive well</a:t>
            </a:r>
          </a:p>
          <a:p>
            <a:pPr lvl="1"/>
            <a:r>
              <a:rPr lang="en-US" dirty="0"/>
              <a:t>How to use marks, color, etc.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Basic components of data visualization can be used effectively as part of the EDA process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Boxplots</a:t>
            </a:r>
          </a:p>
          <a:p>
            <a:pPr lvl="1"/>
            <a:r>
              <a:rPr lang="en-US" dirty="0"/>
              <a:t>Scatterplots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8B40F-1C96-9CD6-91EC-8398179B04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pic>
        <p:nvPicPr>
          <p:cNvPr id="5" name="Google Shape;194;p44">
            <a:extLst>
              <a:ext uri="{FF2B5EF4-FFF2-40B4-BE49-F238E27FC236}">
                <a16:creationId xmlns:a16="http://schemas.microsoft.com/office/drawing/2014/main" id="{F5E37316-968C-CDE0-8363-F27AAE8004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409" y="2623585"/>
            <a:ext cx="3581359" cy="230759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89;p43">
            <a:extLst>
              <a:ext uri="{FF2B5EF4-FFF2-40B4-BE49-F238E27FC236}">
                <a16:creationId xmlns:a16="http://schemas.microsoft.com/office/drawing/2014/main" id="{0C5FC48C-8714-5F49-E2C7-00BE09D84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96" b="4297"/>
          <a:stretch/>
        </p:blipFill>
        <p:spPr>
          <a:xfrm>
            <a:off x="4964289" y="1190961"/>
            <a:ext cx="3869599" cy="6198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959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4FD4-D4EB-F0F3-AD71-4590900D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Numeric Data: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2281-BB00-E1E4-5A8D-B9BF62A5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Probably most used (and useful) way to present numeric data</a:t>
            </a:r>
          </a:p>
          <a:p>
            <a:r>
              <a:rPr lang="en-US" sz="1600" dirty="0"/>
              <a:t>Histograms provide a view of the data density. Higher bars represent where the data are relatively more common.</a:t>
            </a:r>
          </a:p>
          <a:p>
            <a:pPr lvl="1"/>
            <a:r>
              <a:rPr lang="en-US" sz="1600" dirty="0"/>
              <a:t>Histograms are especially convenient for describing the shape of the data distribution.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DE2DD-80CE-9C23-DED3-A163CB3FD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84347-A80F-B33F-8D20-979F0BEC765A}"/>
              </a:ext>
            </a:extLst>
          </p:cNvPr>
          <p:cNvSpPr txBox="1"/>
          <p:nvPr/>
        </p:nvSpPr>
        <p:spPr>
          <a:xfrm>
            <a:off x="5453743" y="6583362"/>
            <a:ext cx="369025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www.openintro.org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/data/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index.php?data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=loan50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4DBAD-D862-BD61-128F-547BB43F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52" y="2520430"/>
            <a:ext cx="5312980" cy="3999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2481A-8CAC-850A-8851-9FCE6CF5A11E}"/>
              </a:ext>
            </a:extLst>
          </p:cNvPr>
          <p:cNvSpPr txBox="1"/>
          <p:nvPr/>
        </p:nvSpPr>
        <p:spPr>
          <a:xfrm>
            <a:off x="156924" y="3512859"/>
            <a:ext cx="2822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do you learn from this?</a:t>
            </a:r>
          </a:p>
        </p:txBody>
      </p:sp>
    </p:spTree>
    <p:extLst>
      <p:ext uri="{BB962C8B-B14F-4D97-AF65-F5344CB8AC3E}">
        <p14:creationId xmlns:p14="http://schemas.microsoft.com/office/powerpoint/2010/main" val="6660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2D10-009E-55A9-3F78-DA6A4ECA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1001610"/>
            <a:ext cx="3976255" cy="729214"/>
          </a:xfrm>
        </p:spPr>
        <p:txBody>
          <a:bodyPr/>
          <a:lstStyle/>
          <a:p>
            <a:r>
              <a:rPr lang="en-US" dirty="0"/>
              <a:t>Histograms: Bin Width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CE71C9B-C420-349E-301C-2EA2E8BFD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382" y="3356322"/>
            <a:ext cx="6276109" cy="3336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2EB5-3D82-82F3-57AF-207006A03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24998-CBC8-5932-307C-71D45395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24" y="164833"/>
            <a:ext cx="3257576" cy="31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2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773-7BD3-2C5D-71CB-4864D9D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D08F-C570-DCD0-60C9-E0A4AE0D0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Boxplot is another way of getting a quick visual clue of the key points of the data distribution: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FAAFD-602F-8D58-0EA1-16CD4599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81" y="1881809"/>
            <a:ext cx="2843538" cy="4976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D8996-A7BE-49B7-7E89-1D934E7B33C2}"/>
              </a:ext>
            </a:extLst>
          </p:cNvPr>
          <p:cNvSpPr txBox="1"/>
          <p:nvPr/>
        </p:nvSpPr>
        <p:spPr>
          <a:xfrm>
            <a:off x="6601411" y="5218355"/>
            <a:ext cx="147585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percentile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0B55C4-DEA9-A939-4842-977B5E291C1D}"/>
              </a:ext>
            </a:extLst>
          </p:cNvPr>
          <p:cNvCxnSpPr/>
          <p:nvPr/>
        </p:nvCxnSpPr>
        <p:spPr bwMode="auto">
          <a:xfrm flipH="1">
            <a:off x="4184032" y="5387632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EC3BE8-2144-26BE-DCBB-40EDD40BDF2C}"/>
              </a:ext>
            </a:extLst>
          </p:cNvPr>
          <p:cNvSpPr txBox="1"/>
          <p:nvPr/>
        </p:nvSpPr>
        <p:spPr>
          <a:xfrm>
            <a:off x="6601410" y="4893677"/>
            <a:ext cx="846707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0E048-145B-167D-D6A3-E413CE75D834}"/>
              </a:ext>
            </a:extLst>
          </p:cNvPr>
          <p:cNvCxnSpPr/>
          <p:nvPr/>
        </p:nvCxnSpPr>
        <p:spPr bwMode="auto">
          <a:xfrm flipH="1">
            <a:off x="4184032" y="5062954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10FCCC-9611-C71A-8061-4F4269C3E680}"/>
              </a:ext>
            </a:extLst>
          </p:cNvPr>
          <p:cNvSpPr txBox="1"/>
          <p:nvPr/>
        </p:nvSpPr>
        <p:spPr>
          <a:xfrm>
            <a:off x="6621227" y="4317245"/>
            <a:ext cx="147585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percentile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89E4C7-582B-0F0B-F883-8473248B4CFB}"/>
              </a:ext>
            </a:extLst>
          </p:cNvPr>
          <p:cNvCxnSpPr/>
          <p:nvPr/>
        </p:nvCxnSpPr>
        <p:spPr bwMode="auto">
          <a:xfrm flipH="1">
            <a:off x="4203848" y="4486522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C0DA32-7AF7-7AC8-01F6-21975C8A813E}"/>
              </a:ext>
            </a:extLst>
          </p:cNvPr>
          <p:cNvSpPr txBox="1"/>
          <p:nvPr/>
        </p:nvSpPr>
        <p:spPr>
          <a:xfrm>
            <a:off x="6535560" y="3104320"/>
            <a:ext cx="130484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Upper range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FC72AE-248B-50CE-83FB-4B5D4CC65A30}"/>
              </a:ext>
            </a:extLst>
          </p:cNvPr>
          <p:cNvCxnSpPr/>
          <p:nvPr/>
        </p:nvCxnSpPr>
        <p:spPr bwMode="auto">
          <a:xfrm flipH="1">
            <a:off x="4118181" y="3273597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E27EAC-4655-E66B-EEC4-7E626F5DCE37}"/>
              </a:ext>
            </a:extLst>
          </p:cNvPr>
          <p:cNvSpPr txBox="1"/>
          <p:nvPr/>
        </p:nvSpPr>
        <p:spPr>
          <a:xfrm>
            <a:off x="6601410" y="2365785"/>
            <a:ext cx="203151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Suspected “Outliers”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8388F-8744-1FBB-EF9E-2724FC659486}"/>
              </a:ext>
            </a:extLst>
          </p:cNvPr>
          <p:cNvCxnSpPr/>
          <p:nvPr/>
        </p:nvCxnSpPr>
        <p:spPr bwMode="auto">
          <a:xfrm flipH="1">
            <a:off x="4184031" y="2538101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428DB4-4019-40F8-1A95-3B1E51702321}"/>
              </a:ext>
            </a:extLst>
          </p:cNvPr>
          <p:cNvSpPr txBox="1"/>
          <p:nvPr/>
        </p:nvSpPr>
        <p:spPr>
          <a:xfrm>
            <a:off x="6577802" y="5588207"/>
            <a:ext cx="130965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range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CC6E8-7EAB-1F59-6F37-A85CF4B2C5ED}"/>
              </a:ext>
            </a:extLst>
          </p:cNvPr>
          <p:cNvCxnSpPr/>
          <p:nvPr/>
        </p:nvCxnSpPr>
        <p:spPr bwMode="auto">
          <a:xfrm flipH="1">
            <a:off x="4160423" y="5757484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D06D-ECD5-FAD2-4C43-ADE7FC17FD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6" grpId="0" animBg="1"/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6160-36B8-85BB-65A2-C8DC48E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0337D-E5CA-EDA8-225D-BF13CAD1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7504" y="1148832"/>
            <a:ext cx="5493968" cy="4813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474BB-D9D0-D562-5EB1-99EF1A644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AF840-2EC8-D67A-89D4-2F8BE8084750}"/>
              </a:ext>
            </a:extLst>
          </p:cNvPr>
          <p:cNvSpPr/>
          <p:nvPr/>
        </p:nvSpPr>
        <p:spPr bwMode="auto">
          <a:xfrm>
            <a:off x="4348976" y="1951463"/>
            <a:ext cx="3271024" cy="691376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55534-461B-F14F-C456-6F3FE7944CA9}"/>
              </a:ext>
            </a:extLst>
          </p:cNvPr>
          <p:cNvSpPr txBox="1"/>
          <p:nvPr/>
        </p:nvSpPr>
        <p:spPr>
          <a:xfrm>
            <a:off x="457200" y="2613392"/>
            <a:ext cx="2888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your data goes hand and hand with the business problem you are trying to solve</a:t>
            </a:r>
          </a:p>
        </p:txBody>
      </p:sp>
    </p:spTree>
    <p:extLst>
      <p:ext uri="{BB962C8B-B14F-4D97-AF65-F5344CB8AC3E}">
        <p14:creationId xmlns:p14="http://schemas.microsoft.com/office/powerpoint/2010/main" val="58560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773-7BD3-2C5D-71CB-4864D9D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D08F-C570-DCD0-60C9-E0A4AE0D0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Outliers are called out in boxplots for further evaluation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FAAFD-602F-8D58-0EA1-16CD4599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81" y="1881809"/>
            <a:ext cx="2843538" cy="49761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27EAC-4655-E66B-EEC4-7E626F5DCE37}"/>
              </a:ext>
            </a:extLst>
          </p:cNvPr>
          <p:cNvSpPr txBox="1"/>
          <p:nvPr/>
        </p:nvSpPr>
        <p:spPr>
          <a:xfrm>
            <a:off x="6601410" y="2365785"/>
            <a:ext cx="186801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Suspected Outliers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8388F-8744-1FBB-EF9E-2724FC659486}"/>
              </a:ext>
            </a:extLst>
          </p:cNvPr>
          <p:cNvCxnSpPr/>
          <p:nvPr/>
        </p:nvCxnSpPr>
        <p:spPr bwMode="auto">
          <a:xfrm flipH="1">
            <a:off x="4184031" y="2538101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42F24B43-F1B8-9AB3-BD64-B5D073FAFC27}"/>
              </a:ext>
            </a:extLst>
          </p:cNvPr>
          <p:cNvSpPr/>
          <p:nvPr/>
        </p:nvSpPr>
        <p:spPr bwMode="auto">
          <a:xfrm>
            <a:off x="4293704" y="3233530"/>
            <a:ext cx="278296" cy="1179444"/>
          </a:xfrm>
          <a:prstGeom prst="rightBrac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CAF28-C8E1-36A8-301F-832762E41362}"/>
              </a:ext>
            </a:extLst>
          </p:cNvPr>
          <p:cNvSpPr txBox="1"/>
          <p:nvPr/>
        </p:nvSpPr>
        <p:spPr>
          <a:xfrm>
            <a:off x="4825685" y="3579918"/>
            <a:ext cx="319626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1.5 x Interquartile Range (IQR*)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79FA2-D9B1-C798-E4A3-2BB4915D003E}"/>
              </a:ext>
            </a:extLst>
          </p:cNvPr>
          <p:cNvSpPr txBox="1"/>
          <p:nvPr/>
        </p:nvSpPr>
        <p:spPr>
          <a:xfrm>
            <a:off x="4825685" y="4951983"/>
            <a:ext cx="365953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point further than 1.5 x IQR away from the box is labelled a potential outlier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7C6F7-5A18-0206-61BB-840B31D1EB7B}"/>
              </a:ext>
            </a:extLst>
          </p:cNvPr>
          <p:cNvSpPr txBox="1"/>
          <p:nvPr/>
        </p:nvSpPr>
        <p:spPr>
          <a:xfrm>
            <a:off x="5005687" y="5884337"/>
            <a:ext cx="2956259" cy="2539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Warning: software may differ on this definition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57474-F8D3-118B-3D69-DB95BCA5F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3104-AB43-F359-979E-CC6A611C4CDA}"/>
              </a:ext>
            </a:extLst>
          </p:cNvPr>
          <p:cNvSpPr txBox="1"/>
          <p:nvPr/>
        </p:nvSpPr>
        <p:spPr>
          <a:xfrm>
            <a:off x="6423815" y="4018745"/>
            <a:ext cx="1697901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IQR=75</a:t>
            </a:r>
            <a:r>
              <a:rPr lang="en-US" sz="11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%ile - 25</a:t>
            </a:r>
            <a:r>
              <a:rPr lang="en-US" sz="11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%ile</a:t>
            </a:r>
          </a:p>
        </p:txBody>
      </p:sp>
    </p:spTree>
    <p:extLst>
      <p:ext uri="{BB962C8B-B14F-4D97-AF65-F5344CB8AC3E}">
        <p14:creationId xmlns:p14="http://schemas.microsoft.com/office/powerpoint/2010/main" val="23253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8" grpId="0" animBg="1"/>
      <p:bldP spid="7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173E-FEDF-C6E3-3D37-CBCFBB53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18" y="141389"/>
            <a:ext cx="6292516" cy="729214"/>
          </a:xfrm>
        </p:spPr>
        <p:txBody>
          <a:bodyPr/>
          <a:lstStyle/>
          <a:p>
            <a:r>
              <a:rPr lang="en-US" dirty="0"/>
              <a:t>Multiple Variables: Categorical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1F65-FBBF-B57A-8879-3F44742D7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3671"/>
            <a:ext cx="8229600" cy="570188"/>
          </a:xfrm>
        </p:spPr>
        <p:txBody>
          <a:bodyPr/>
          <a:lstStyle/>
          <a:p>
            <a:r>
              <a:rPr lang="en-US" dirty="0"/>
              <a:t>Three different ways of presenting contingency tables</a:t>
            </a:r>
          </a:p>
        </p:txBody>
      </p:sp>
      <p:pic>
        <p:nvPicPr>
          <p:cNvPr id="5" name="Picture 4" descr="A graph of different age groups&#10;&#10;Description automatically generated">
            <a:extLst>
              <a:ext uri="{FF2B5EF4-FFF2-40B4-BE49-F238E27FC236}">
                <a16:creationId xmlns:a16="http://schemas.microsoft.com/office/drawing/2014/main" id="{032E8722-E5CA-F1AB-DD94-3035CF3E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792704"/>
            <a:ext cx="7581900" cy="455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1257-80FD-DBDF-ACBB-BA9E90095107}"/>
              </a:ext>
            </a:extLst>
          </p:cNvPr>
          <p:cNvSpPr txBox="1"/>
          <p:nvPr/>
        </p:nvSpPr>
        <p:spPr>
          <a:xfrm>
            <a:off x="2054087" y="1603859"/>
            <a:ext cx="1250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Stacked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4A40F-15E7-CB65-FEBD-56558CC52D95}"/>
              </a:ext>
            </a:extLst>
          </p:cNvPr>
          <p:cNvSpPr txBox="1"/>
          <p:nvPr/>
        </p:nvSpPr>
        <p:spPr>
          <a:xfrm>
            <a:off x="5428218" y="1585674"/>
            <a:ext cx="1647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Side-by-side 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81054-DD56-2E96-90F2-6764717D1B93}"/>
              </a:ext>
            </a:extLst>
          </p:cNvPr>
          <p:cNvSpPr txBox="1"/>
          <p:nvPr/>
        </p:nvSpPr>
        <p:spPr>
          <a:xfrm>
            <a:off x="3553035" y="6182727"/>
            <a:ext cx="1713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Standardized 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1ACE2-9242-17EF-5975-A59F37942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CE56F-AEFF-B59C-4CF4-82DA81712A92}"/>
              </a:ext>
            </a:extLst>
          </p:cNvPr>
          <p:cNvSpPr txBox="1"/>
          <p:nvPr/>
        </p:nvSpPr>
        <p:spPr>
          <a:xfrm>
            <a:off x="6673516" y="4933773"/>
            <a:ext cx="238206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Kaggle Titanic 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853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19E9-1A82-9E39-4BAF-847CDAEF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40BD1-D1DE-B40C-EB88-CB6C45298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Many design decisions go into data visualization</a:t>
            </a:r>
          </a:p>
          <a:p>
            <a:pPr lvl="1"/>
            <a:r>
              <a:rPr lang="en-US" dirty="0"/>
              <a:t>Takes careful thought as to the message you are trying to convey</a:t>
            </a:r>
          </a:p>
          <a:p>
            <a:pPr lvl="1"/>
            <a:endParaRPr lang="en-US" dirty="0"/>
          </a:p>
          <a:p>
            <a:r>
              <a:rPr lang="en-US" sz="1800" dirty="0"/>
              <a:t>Example Data : Customer Purchase data (n=200)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cseg_df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21212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Index |  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CustomerID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| Age Group   | Product Category   | Purchase Frequency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|--------:|-------------:|:------------|:-------------------|:---------------------|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1 |       674852 | 26-35       | Home &amp; Kitchen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2 |       900795 | 60+         | Electronics      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3 |       107026 | 46-60       | Electronics        | Medium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4 |       336542 | 36-45       | Sports &amp; Outdoors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5 |       871414 | 18-25       | Home &amp; Kitchen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6 |       519718 | 18-25       | Clothing         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7 |       373993 | 18-25       | Electronics   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8 |       819752 | 46-60       | Home &amp; Kitchen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9 |       668056 | 36-45       | Electronics      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10 |       621755 | 46-60       | Books              | Low                  |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0AE6D-3B28-E2C3-79D4-A204E03BE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62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24697-A42A-59E9-F51F-86EC930B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5C40C1-EC2F-B6B3-5BB7-585E53EB3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572000" cy="31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0E0AAA-8248-1C21-40DB-7A56533A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99046" cy="3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ar chart with different colored bars&#10;&#10;Description automatically generated">
            <a:extLst>
              <a:ext uri="{FF2B5EF4-FFF2-40B4-BE49-F238E27FC236}">
                <a16:creationId xmlns:a16="http://schemas.microsoft.com/office/drawing/2014/main" id="{D71F10F0-12E7-7479-65C7-EF6E8AD2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956" y="3429000"/>
            <a:ext cx="4887045" cy="33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04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24697-A42A-59E9-F51F-86EC930B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369A1B-FD3B-9A14-376E-ADD50435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4124493" cy="3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B1352D0-EE90-2D87-861D-D5C54720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06" y="7939"/>
            <a:ext cx="4124494" cy="308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51C2FA8-B2A0-9D4C-BDFC-54D96858C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644" y="3186859"/>
            <a:ext cx="4547723" cy="35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0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9C036-F66D-99E2-FCF6-AA0974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1C01EB-261C-35FA-C2E1-28569D6A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625"/>
            <a:ext cx="9144000" cy="625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876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A6336-AC59-AC48-2139-118C51DE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47F8E6-ADAF-D33B-02CE-7F7F6D584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3" y="84221"/>
            <a:ext cx="4729733" cy="28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388616E-D46D-F163-41BF-F725C4C0B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159" y="2827422"/>
            <a:ext cx="5860841" cy="38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55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737D-281D-A656-4222-A066C88F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Mulitple</a:t>
            </a:r>
            <a:r>
              <a:rPr lang="en-US" dirty="0"/>
              <a:t> Variables: Categorical and Numeric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1FF0-A45A-38DC-78A3-566D0D25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by side boxplots allow you to compare numeric distributions across variables which are 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E0B18-70EC-27D8-C77F-5F600F29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06" y="2040260"/>
            <a:ext cx="5764594" cy="4748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30268-8903-7ABB-7A62-2BF335F8734B}"/>
              </a:ext>
            </a:extLst>
          </p:cNvPr>
          <p:cNvSpPr txBox="1"/>
          <p:nvPr/>
        </p:nvSpPr>
        <p:spPr>
          <a:xfrm>
            <a:off x="457200" y="3207026"/>
            <a:ext cx="1635063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S&amp;P 500 data</a:t>
            </a:r>
          </a:p>
          <a:p>
            <a:pPr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Price/Sales ratio</a:t>
            </a:r>
          </a:p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7EBCF-DA24-FB10-BFCC-FE9DAD04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3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737D-281D-A656-4222-A066C88F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Numeric Variables- Scatterplot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A2A86-BFD8-FF75-E932-F2E30F19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1" y="1159565"/>
            <a:ext cx="381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Scatterplot is the standard tool to display relation between 2 variables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e.g. y-axis = response, x-axis = suspected indicator</a:t>
            </a:r>
          </a:p>
          <a:p>
            <a:pPr>
              <a:lnSpc>
                <a:spcPct val="90000"/>
              </a:lnSpc>
              <a:buClrTx/>
            </a:pPr>
            <a:endParaRPr lang="en-US" altLang="en-US" sz="20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useful to answer: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 err="1">
                <a:ea typeface="ＭＳ Ｐゴシック" panose="020B0600070205080204" pitchFamily="34" charset="-128"/>
              </a:rPr>
              <a:t>x,y</a:t>
            </a:r>
            <a:r>
              <a:rPr lang="en-US" altLang="en-US" sz="1800" kern="0" dirty="0">
                <a:ea typeface="ＭＳ Ｐゴシック" panose="020B0600070205080204" pitchFamily="34" charset="-128"/>
              </a:rPr>
              <a:t> related?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 dirty="0">
                <a:ea typeface="ＭＳ Ｐゴシック" panose="020B0600070205080204" pitchFamily="34" charset="-128"/>
              </a:rPr>
              <a:t>Linear correlation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 dirty="0">
                <a:ea typeface="ＭＳ Ｐゴシック" panose="020B0600070205080204" pitchFamily="34" charset="-128"/>
              </a:rPr>
              <a:t>quadratic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 dirty="0">
                <a:ea typeface="ＭＳ Ｐゴシック" panose="020B0600070205080204" pitchFamily="34" charset="-128"/>
              </a:rPr>
              <a:t>Other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Strange patterns?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outliers present?</a:t>
            </a:r>
          </a:p>
          <a:p>
            <a:pPr lvl="1">
              <a:lnSpc>
                <a:spcPct val="90000"/>
              </a:lnSpc>
              <a:buClrTx/>
            </a:pPr>
            <a:endParaRPr lang="en-US" altLang="en-US" sz="18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r>
              <a:rPr lang="en-US" altLang="en-US" sz="2100" kern="0" dirty="0">
                <a:ea typeface="ＭＳ Ｐゴシック" panose="020B0600070205080204" pitchFamily="34" charset="-128"/>
              </a:rPr>
              <a:t>Use “alpha blending” for overplotting</a:t>
            </a:r>
          </a:p>
          <a:p>
            <a:pPr>
              <a:lnSpc>
                <a:spcPct val="90000"/>
              </a:lnSpc>
              <a:buClrTx/>
            </a:pPr>
            <a:endParaRPr lang="en-US" altLang="en-US" sz="21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endParaRPr lang="en-US" altLang="en-US" sz="2000" kern="0" dirty="0">
              <a:ea typeface="ＭＳ Ｐゴシック" panose="020B0600070205080204" pitchFamily="34" charset="-128"/>
            </a:endParaRP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3C273198-5EAF-2187-643B-D66BDEA1DC71}"/>
              </a:ext>
            </a:extLst>
          </p:cNvPr>
          <p:cNvSpPr txBox="1">
            <a:spLocks/>
          </p:cNvSpPr>
          <p:nvPr/>
        </p:nvSpPr>
        <p:spPr>
          <a:xfrm>
            <a:off x="4992756" y="1159565"/>
            <a:ext cx="3810000" cy="4724400"/>
          </a:xfrm>
          <a:prstGeom prst="rect">
            <a:avLst/>
          </a:prstGeom>
        </p:spPr>
        <p:txBody>
          <a:bodyPr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altLang="en-US" kern="0" dirty="0">
              <a:ea typeface="ＭＳ Ｐゴシック" panose="020B0600070205080204" pitchFamily="34" charset="-128"/>
            </a:endParaRPr>
          </a:p>
        </p:txBody>
      </p:sp>
      <p:pic>
        <p:nvPicPr>
          <p:cNvPr id="7" name="Picture 6" descr="pearson_scatter.pdf">
            <a:extLst>
              <a:ext uri="{FF2B5EF4-FFF2-40B4-BE49-F238E27FC236}">
                <a16:creationId xmlns:a16="http://schemas.microsoft.com/office/drawing/2014/main" id="{32D48EA4-CE95-F6B9-E561-F63E91B6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34" y="1436204"/>
            <a:ext cx="4171122" cy="4171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083C2-FC47-A65F-1735-334093A2D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A0601-6FF9-52A2-B58C-8FEE12D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8B34-3BE7-76BE-6CF5-5E40E5CA2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766" y="1620354"/>
            <a:ext cx="6122434" cy="914400"/>
          </a:xfrm>
        </p:spPr>
        <p:txBody>
          <a:bodyPr/>
          <a:lstStyle/>
          <a:p>
            <a:r>
              <a:rPr lang="en-US" dirty="0"/>
              <a:t>Python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E3059-0FE4-571F-694F-E6FAC2DCDF83}"/>
              </a:ext>
            </a:extLst>
          </p:cNvPr>
          <p:cNvSpPr txBox="1"/>
          <p:nvPr/>
        </p:nvSpPr>
        <p:spPr>
          <a:xfrm>
            <a:off x="2653748" y="3180522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T3_DataViz.ipynb</a:t>
            </a:r>
          </a:p>
        </p:txBody>
      </p:sp>
    </p:spTree>
    <p:extLst>
      <p:ext uri="{BB962C8B-B14F-4D97-AF65-F5344CB8AC3E}">
        <p14:creationId xmlns:p14="http://schemas.microsoft.com/office/powerpoint/2010/main" val="68671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52185" cy="729214"/>
          </a:xfrm>
        </p:spPr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machine learning artificial intelligence data science meme">
            <a:extLst>
              <a:ext uri="{FF2B5EF4-FFF2-40B4-BE49-F238E27FC236}">
                <a16:creationId xmlns:a16="http://schemas.microsoft.com/office/drawing/2014/main" id="{B5F75D81-645A-CCA1-38CC-89F8C464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54" y="112572"/>
            <a:ext cx="5020101" cy="422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newspaper&#10;&#10;Description automatically generated">
            <a:extLst>
              <a:ext uri="{FF2B5EF4-FFF2-40B4-BE49-F238E27FC236}">
                <a16:creationId xmlns:a16="http://schemas.microsoft.com/office/drawing/2014/main" id="{598F7740-165A-EE08-17D7-06095D2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910"/>
            <a:ext cx="3943297" cy="1157150"/>
          </a:xfrm>
          <a:prstGeom prst="rect">
            <a:avLst/>
          </a:prstGeom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6DB84285-6812-9870-7A3B-8E13A82C6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491" y="4938847"/>
            <a:ext cx="4935068" cy="150479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B8486-4F29-7547-F3BF-B0D2621100AD}"/>
              </a:ext>
            </a:extLst>
          </p:cNvPr>
          <p:cNvSpPr txBox="1"/>
          <p:nvPr/>
        </p:nvSpPr>
        <p:spPr>
          <a:xfrm>
            <a:off x="224441" y="6091336"/>
            <a:ext cx="3424513" cy="307777"/>
          </a:xfrm>
          <a:prstGeom prst="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Steve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Lohr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NYT 8/17/2014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DAAA-0677-F82A-AB45-DDFDB562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5064826" cy="729214"/>
          </a:xfrm>
        </p:spPr>
        <p:txBody>
          <a:bodyPr/>
          <a:lstStyle/>
          <a:p>
            <a:r>
              <a:rPr lang="en-US" dirty="0"/>
              <a:t>From Exploration to 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3255-B664-2EAA-215A-3E8A6561B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80" y="1118308"/>
            <a:ext cx="4880547" cy="4814202"/>
          </a:xfrm>
        </p:spPr>
        <p:txBody>
          <a:bodyPr/>
          <a:lstStyle/>
          <a:p>
            <a:r>
              <a:rPr lang="en-US" dirty="0"/>
              <a:t>Fitting data science models all follow the same basic structure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Instantiate model</a:t>
            </a:r>
          </a:p>
          <a:p>
            <a:pPr lvl="2"/>
            <a:r>
              <a:rPr lang="en-US" dirty="0"/>
              <a:t>Set model parameters</a:t>
            </a:r>
          </a:p>
          <a:p>
            <a:pPr lvl="1"/>
            <a:r>
              <a:rPr lang="en-US" dirty="0"/>
              <a:t>Identify X (predictors) and Y (target)</a:t>
            </a:r>
          </a:p>
          <a:p>
            <a:pPr lvl="2"/>
            <a:r>
              <a:rPr lang="en-US" dirty="0"/>
              <a:t>Create training/test sets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.fit </a:t>
            </a:r>
            <a:r>
              <a:rPr lang="en-US" dirty="0"/>
              <a:t>to apply model to data </a:t>
            </a:r>
          </a:p>
          <a:p>
            <a:pPr lvl="2"/>
            <a:r>
              <a:rPr lang="en-US" dirty="0"/>
              <a:t>Set other parameters</a:t>
            </a:r>
          </a:p>
          <a:p>
            <a:pPr lvl="1"/>
            <a:r>
              <a:rPr lang="en-US" dirty="0"/>
              <a:t>Explore outcome of model</a:t>
            </a:r>
          </a:p>
          <a:p>
            <a:pPr lvl="2"/>
            <a:r>
              <a:rPr lang="en-US" dirty="0"/>
              <a:t>Sometimes model dependent</a:t>
            </a:r>
          </a:p>
          <a:p>
            <a:pPr lvl="1"/>
            <a:r>
              <a:rPr lang="en-US" dirty="0"/>
              <a:t>Calculate model fit metrics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 this over and over again!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91BB9-3431-B786-76D4-F787BCE46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19EE8-1B5B-0125-3155-562158A7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52737" y="3927263"/>
            <a:ext cx="3123210" cy="273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9C1AA5-E512-05FB-7AFD-1D90FF6C87B8}"/>
              </a:ext>
            </a:extLst>
          </p:cNvPr>
          <p:cNvSpPr/>
          <p:nvPr/>
        </p:nvSpPr>
        <p:spPr bwMode="auto">
          <a:xfrm rot="4059036">
            <a:off x="7306913" y="4823916"/>
            <a:ext cx="1542738" cy="519845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D1267-E099-E31B-D0CB-94251E5D6A9A}"/>
              </a:ext>
            </a:extLst>
          </p:cNvPr>
          <p:cNvSpPr txBox="1"/>
          <p:nvPr/>
        </p:nvSpPr>
        <p:spPr>
          <a:xfrm>
            <a:off x="4928261" y="2440488"/>
            <a:ext cx="421574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my_regression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LinearRegression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 y,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my_regression.fit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my_regression.predict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rmse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		       squared=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08F7ED-E22B-0550-00F3-6E847F70E6BF}"/>
              </a:ext>
            </a:extLst>
          </p:cNvPr>
          <p:cNvCxnSpPr/>
          <p:nvPr/>
        </p:nvCxnSpPr>
        <p:spPr bwMode="auto">
          <a:xfrm>
            <a:off x="3004457" y="2303813"/>
            <a:ext cx="1805049" cy="2731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8E6D57-0994-B82B-969D-CEF161C559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23" y="3025960"/>
            <a:ext cx="1265038" cy="1530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AD1B28-95A9-8746-15BD-998316441E8F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4215740" y="3206852"/>
            <a:ext cx="712521" cy="36016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FE4EC0-269D-3EBA-6DED-C430A3322915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6660" y="3610050"/>
            <a:ext cx="1371601" cy="5155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2D53EE-5B76-503E-3B49-50FAF75E8D7D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9475" y="3762450"/>
            <a:ext cx="1362252" cy="10538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4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A0601-6FF9-52A2-B58C-8FEE12D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8B34-3BE7-76BE-6CF5-5E40E5CA2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766" y="1620354"/>
            <a:ext cx="8356974" cy="914400"/>
          </a:xfrm>
        </p:spPr>
        <p:txBody>
          <a:bodyPr/>
          <a:lstStyle/>
          <a:p>
            <a:r>
              <a:rPr lang="en-US" dirty="0"/>
              <a:t>Class Exercise: Fitting Data Science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E3059-0FE4-571F-694F-E6FAC2DCDF83}"/>
              </a:ext>
            </a:extLst>
          </p:cNvPr>
          <p:cNvSpPr txBox="1"/>
          <p:nvPr/>
        </p:nvSpPr>
        <p:spPr>
          <a:xfrm>
            <a:off x="2653747" y="3180522"/>
            <a:ext cx="549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T3_Fitting_Data_Science_Models.ipynb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1A9B16-EA89-9D38-532E-DA10BDAB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DAF2-008F-01EE-E272-9F144A016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4502356" cy="914400"/>
          </a:xfrm>
        </p:spPr>
        <p:txBody>
          <a:bodyPr/>
          <a:lstStyle/>
          <a:p>
            <a:r>
              <a:rPr lang="en-US" dirty="0"/>
              <a:t>Managing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AE43D-40B3-0BBC-7AF1-47E438019ADC}"/>
              </a:ext>
            </a:extLst>
          </p:cNvPr>
          <p:cNvSpPr txBox="1"/>
          <p:nvPr/>
        </p:nvSpPr>
        <p:spPr>
          <a:xfrm>
            <a:off x="2653748" y="3180522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T3_Managing_Data.ipynb</a:t>
            </a:r>
          </a:p>
        </p:txBody>
      </p:sp>
    </p:spTree>
    <p:extLst>
      <p:ext uri="{BB962C8B-B14F-4D97-AF65-F5344CB8AC3E}">
        <p14:creationId xmlns:p14="http://schemas.microsoft.com/office/powerpoint/2010/main" val="427509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70CC-687E-9BB9-6B22-4540DCBB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32AC-0B0E-6C52-5E6C-4937C3C3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5223326"/>
          </a:xfrm>
        </p:spPr>
        <p:txBody>
          <a:bodyPr/>
          <a:lstStyle/>
          <a:p>
            <a:r>
              <a:rPr lang="en-US" dirty="0"/>
              <a:t>In business critical systems</a:t>
            </a:r>
          </a:p>
          <a:p>
            <a:pPr lvl="1"/>
            <a:r>
              <a:rPr lang="en-US" dirty="0"/>
              <a:t>Challenge:  these systems are often not set up for collection of data, they are for running a business.  Much cleaning needed. </a:t>
            </a:r>
          </a:p>
          <a:p>
            <a:pPr lvl="1"/>
            <a:endParaRPr lang="en-US" dirty="0"/>
          </a:p>
          <a:p>
            <a:r>
              <a:rPr lang="en-US" dirty="0"/>
              <a:t>Online</a:t>
            </a:r>
          </a:p>
          <a:p>
            <a:pPr lvl="1"/>
            <a:r>
              <a:rPr lang="en-US" dirty="0"/>
              <a:t>Challenge:  Companies often do not give access to critical data, and if they do it is via a rate limited API</a:t>
            </a:r>
          </a:p>
          <a:p>
            <a:pPr lvl="1"/>
            <a:r>
              <a:rPr lang="en-US" dirty="0"/>
              <a:t>Can use parsers, scrapers, and other tools</a:t>
            </a:r>
          </a:p>
          <a:p>
            <a:pPr lvl="1"/>
            <a:r>
              <a:rPr lang="en-US" dirty="0"/>
              <a:t>Useful modules like Beautiful Soup* can scrape web sites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GenAI</a:t>
            </a:r>
            <a:r>
              <a:rPr lang="en-US" dirty="0"/>
              <a:t> to get data (e.g. financial reports) </a:t>
            </a:r>
          </a:p>
          <a:p>
            <a:pPr lvl="1"/>
            <a:endParaRPr lang="en-US" dirty="0"/>
          </a:p>
          <a:p>
            <a:r>
              <a:rPr lang="en-US" dirty="0"/>
              <a:t>Curated data science websites</a:t>
            </a:r>
          </a:p>
          <a:p>
            <a:pPr lvl="1"/>
            <a:r>
              <a:rPr lang="en-US" dirty="0"/>
              <a:t>Challenges: Sanitized, much analyzed data </a:t>
            </a:r>
          </a:p>
          <a:p>
            <a:pPr lvl="1"/>
            <a:r>
              <a:rPr lang="en-US" dirty="0"/>
              <a:t>UCI repository</a:t>
            </a:r>
          </a:p>
          <a:p>
            <a:pPr lvl="1"/>
            <a:r>
              <a:rPr lang="en-US" dirty="0"/>
              <a:t>Lots of data science courses!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20C19-86AF-103D-AB3B-FA43FA63C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E6F88-3042-82CB-ED34-756E2B24194B}"/>
              </a:ext>
            </a:extLst>
          </p:cNvPr>
          <p:cNvSpPr txBox="1"/>
          <p:nvPr/>
        </p:nvSpPr>
        <p:spPr>
          <a:xfrm>
            <a:off x="6014677" y="4516050"/>
            <a:ext cx="298088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*https://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pypi.org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/project/beautifulsoup4/</a:t>
            </a:r>
          </a:p>
        </p:txBody>
      </p:sp>
    </p:spTree>
    <p:extLst>
      <p:ext uri="{BB962C8B-B14F-4D97-AF65-F5344CB8AC3E}">
        <p14:creationId xmlns:p14="http://schemas.microsoft.com/office/powerpoint/2010/main" val="32289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8438-3A18-5503-474C-E4879CE9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data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9E8B-0866-4238-4628-2F85B464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1021899"/>
            <a:ext cx="8229600" cy="4814202"/>
          </a:xfrm>
        </p:spPr>
        <p:txBody>
          <a:bodyPr/>
          <a:lstStyle/>
          <a:p>
            <a:r>
              <a:rPr lang="en-US" dirty="0"/>
              <a:t>Ideally data we will access will come to us in a nice Excel or CSV format.</a:t>
            </a:r>
          </a:p>
          <a:p>
            <a:pPr lvl="1"/>
            <a:r>
              <a:rPr lang="en-US" dirty="0"/>
              <a:t>This is not always true in real life – database access, SQL, streaming data are topics for another course (although ask if you need help!)</a:t>
            </a:r>
          </a:p>
          <a:p>
            <a:r>
              <a:rPr lang="en-US" dirty="0"/>
              <a:t>Reading in data via CSV requires the </a:t>
            </a:r>
            <a:r>
              <a:rPr lang="en-US" dirty="0">
                <a:latin typeface="Lucida Console" panose="020B0609040504020204" pitchFamily="49" charset="0"/>
              </a:rPr>
              <a:t>pandas</a:t>
            </a:r>
            <a:r>
              <a:rPr lang="en-US" dirty="0"/>
              <a:t> module and the </a:t>
            </a:r>
            <a:r>
              <a:rPr lang="en-US" dirty="0" err="1">
                <a:latin typeface="Lucida Console" panose="020B0609040504020204" pitchFamily="49" charset="0"/>
              </a:rPr>
              <a:t>read.csv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Several ways to do this:</a:t>
            </a:r>
          </a:p>
          <a:p>
            <a:pPr lvl="1"/>
            <a:r>
              <a:rPr lang="en-US" dirty="0"/>
              <a:t>Mount your Google Drive and read from there</a:t>
            </a:r>
          </a:p>
          <a:p>
            <a:pPr lvl="1"/>
            <a:r>
              <a:rPr lang="en-US" dirty="0"/>
              <a:t>Upload file from computer to </a:t>
            </a:r>
            <a:r>
              <a:rPr lang="en-US" dirty="0" err="1"/>
              <a:t>Colab</a:t>
            </a:r>
            <a:r>
              <a:rPr lang="en-US" dirty="0"/>
              <a:t> session</a:t>
            </a:r>
          </a:p>
          <a:p>
            <a:pPr lvl="2"/>
            <a:r>
              <a:rPr lang="en-US" dirty="0"/>
              <a:t>See “T1_UseGenAI.ipynb”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Read directly from a URL containing the data</a:t>
            </a:r>
          </a:p>
          <a:p>
            <a:pPr lvl="2"/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college_df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pd.read_csv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www.statlearning.com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/s/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College.csv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</a:rPr>
              <a:t>In some cases may need to read in data from SQL or JSON scripts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7F7F7"/>
                </a:highlight>
              </a:rPr>
              <a:t>Come see me if you need help with this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</a:endParaRP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EED86-05E7-522F-D268-3130B9EEC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1B2085C-9365-84AE-027A-97D41F7F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3" y="2945882"/>
            <a:ext cx="3187700" cy="4064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351B7EB-003B-6A9E-052B-8B4E0E83D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73" y="3505719"/>
            <a:ext cx="2516523" cy="15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0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9D9A9-60DA-63C3-DDA4-4716134C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D9960-6569-0E27-6355-716B4EFA7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864017" cy="914400"/>
          </a:xfrm>
        </p:spPr>
        <p:txBody>
          <a:bodyPr/>
          <a:lstStyle/>
          <a:p>
            <a:r>
              <a:rPr lang="en-US" dirty="0"/>
              <a:t>Extracting Data from Websites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8153A-CB82-8F2B-10E9-201C3AC7B3F1}"/>
              </a:ext>
            </a:extLst>
          </p:cNvPr>
          <p:cNvSpPr txBox="1"/>
          <p:nvPr/>
        </p:nvSpPr>
        <p:spPr>
          <a:xfrm>
            <a:off x="2081574" y="3228945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T3_Getting_Data_Through_APIs.ipynb</a:t>
            </a:r>
          </a:p>
        </p:txBody>
      </p:sp>
    </p:spTree>
    <p:extLst>
      <p:ext uri="{BB962C8B-B14F-4D97-AF65-F5344CB8AC3E}">
        <p14:creationId xmlns:p14="http://schemas.microsoft.com/office/powerpoint/2010/main" val="217157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31C8-3605-0510-590D-B76FA362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CD99-C54A-7B67-E512-309163DDD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to take time to explore every feature of your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Exploratory Data analysis – prior to any modelling – use tables and visualization:</a:t>
            </a:r>
          </a:p>
          <a:p>
            <a:endParaRPr lang="en-US" dirty="0"/>
          </a:p>
          <a:p>
            <a:pPr lvl="1"/>
            <a:r>
              <a:rPr lang="en-US" dirty="0"/>
              <a:t>Study (and understand) every feature!! </a:t>
            </a:r>
          </a:p>
          <a:p>
            <a:pPr lvl="1"/>
            <a:r>
              <a:rPr lang="en-US" dirty="0"/>
              <a:t>Know your feature types and distributions 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Duplicates and data inconsistencies</a:t>
            </a:r>
          </a:p>
          <a:p>
            <a:pPr lvl="1"/>
            <a:r>
              <a:rPr lang="en-US" dirty="0"/>
              <a:t>Consider Transformations </a:t>
            </a:r>
          </a:p>
          <a:p>
            <a:pPr lvl="1"/>
            <a:r>
              <a:rPr lang="en-US" dirty="0"/>
              <a:t>Explore </a:t>
            </a:r>
            <a:r>
              <a:rPr lang="en-US" dirty="0" err="1"/>
              <a:t>multicorrelation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5F2B4-F69D-D1CB-F504-2857EC22A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51528</TotalTime>
  <Words>2474</Words>
  <Application>Microsoft Macintosh PowerPoint</Application>
  <PresentationFormat>On-screen Show (4:3)</PresentationFormat>
  <Paragraphs>461</Paragraphs>
  <Slides>41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ＭＳ Ｐゴシック</vt:lpstr>
      <vt:lpstr>Arial</vt:lpstr>
      <vt:lpstr>Calibri</vt:lpstr>
      <vt:lpstr>Consolas</vt:lpstr>
      <vt:lpstr>Courier New</vt:lpstr>
      <vt:lpstr>Lucida Console</vt:lpstr>
      <vt:lpstr>Tahoma</vt:lpstr>
      <vt:lpstr>Times New Roman</vt:lpstr>
      <vt:lpstr>1_SBE10</vt:lpstr>
      <vt:lpstr>Topic 3 – Exploratory Data Analysis</vt:lpstr>
      <vt:lpstr>PowerPoint Presentation</vt:lpstr>
      <vt:lpstr>Understanding Your Data</vt:lpstr>
      <vt:lpstr>Reality</vt:lpstr>
      <vt:lpstr>PowerPoint Presentation</vt:lpstr>
      <vt:lpstr>Where to Find Data</vt:lpstr>
      <vt:lpstr>Reading in data to Python</vt:lpstr>
      <vt:lpstr>PowerPoint Presentation</vt:lpstr>
      <vt:lpstr>Exploring data</vt:lpstr>
      <vt:lpstr>Types of Data</vt:lpstr>
      <vt:lpstr>Feature Types</vt:lpstr>
      <vt:lpstr>Things can get messy</vt:lpstr>
      <vt:lpstr>Exploring data in python</vt:lpstr>
      <vt:lpstr>Categorical Variables</vt:lpstr>
      <vt:lpstr>Categorical Variables</vt:lpstr>
      <vt:lpstr>Outliers</vt:lpstr>
      <vt:lpstr>Outliers: Remove or no? </vt:lpstr>
      <vt:lpstr>Skewed Data</vt:lpstr>
      <vt:lpstr>Missing Data</vt:lpstr>
      <vt:lpstr>Strategies for Missing Data</vt:lpstr>
      <vt:lpstr>Missing data : Considerations</vt:lpstr>
      <vt:lpstr>PowerPoint Presentation</vt:lpstr>
      <vt:lpstr>PowerPoint Presentation</vt:lpstr>
      <vt:lpstr>Data Viz: Good examples</vt:lpstr>
      <vt:lpstr>Data Viz: Bad Examples</vt:lpstr>
      <vt:lpstr>Data Visualization</vt:lpstr>
      <vt:lpstr>Visualizing Numeric Data: Histograms</vt:lpstr>
      <vt:lpstr>Histograms: Bin Width</vt:lpstr>
      <vt:lpstr>Boxplots</vt:lpstr>
      <vt:lpstr>Boxplots</vt:lpstr>
      <vt:lpstr>Multiple Variables: Categorical</vt:lpstr>
      <vt:lpstr>Visualizations</vt:lpstr>
      <vt:lpstr>PowerPoint Presentation</vt:lpstr>
      <vt:lpstr>PowerPoint Presentation</vt:lpstr>
      <vt:lpstr>PowerPoint Presentation</vt:lpstr>
      <vt:lpstr>PowerPoint Presentation</vt:lpstr>
      <vt:lpstr>Mulitple Variables: Categorical and Numeric</vt:lpstr>
      <vt:lpstr>Multiple Numeric Variables- Scatterplot</vt:lpstr>
      <vt:lpstr>PowerPoint Presentation</vt:lpstr>
      <vt:lpstr>From Exploration to Model Fitting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55</cp:revision>
  <dcterms:created xsi:type="dcterms:W3CDTF">2023-07-07T20:20:38Z</dcterms:created>
  <dcterms:modified xsi:type="dcterms:W3CDTF">2024-12-28T02:46:06Z</dcterms:modified>
</cp:coreProperties>
</file>